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Neue Machina" charset="1" panose="00000500000000000000"/>
      <p:regular r:id="rId30"/>
    </p:embeddedFont>
    <p:embeddedFont>
      <p:font typeface="Neue Machina Light" charset="1" panose="00000400000000000000"/>
      <p:regular r:id="rId31"/>
    </p:embeddedFont>
    <p:embeddedFont>
      <p:font typeface="Neue Machina Ultra-Bold" charset="1" panose="000009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3"/>
            <a:stretch>
              <a:fillRect l="0" t="0" r="0" b="0"/>
            </a:stretch>
          </a:blipFill>
        </p:spPr>
      </p:sp>
      <p:sp>
        <p:nvSpPr>
          <p:cNvPr name="Freeform 4" id="4"/>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TextBox 5" id="5"/>
          <p:cNvSpPr txBox="true"/>
          <p:nvPr/>
        </p:nvSpPr>
        <p:spPr>
          <a:xfrm rot="0">
            <a:off x="4323609" y="3712129"/>
            <a:ext cx="6926813" cy="700567"/>
          </a:xfrm>
          <a:prstGeom prst="rect">
            <a:avLst/>
          </a:prstGeom>
        </p:spPr>
        <p:txBody>
          <a:bodyPr anchor="t" rtlCol="false" tIns="0" lIns="0" bIns="0" rIns="0">
            <a:spAutoFit/>
          </a:bodyPr>
          <a:lstStyle/>
          <a:p>
            <a:pPr algn="ctr">
              <a:lnSpc>
                <a:spcPts val="5479"/>
              </a:lnSpc>
            </a:pPr>
            <a:r>
              <a:rPr lang="en-US" sz="3914">
                <a:solidFill>
                  <a:srgbClr val="6866E1"/>
                </a:solidFill>
                <a:latin typeface="Poppins Light"/>
              </a:rPr>
              <a:t>Mustaqil ish</a:t>
            </a:r>
          </a:p>
        </p:txBody>
      </p:sp>
      <p:sp>
        <p:nvSpPr>
          <p:cNvPr name="Freeform 6" id="6"/>
          <p:cNvSpPr/>
          <p:nvPr/>
        </p:nvSpPr>
        <p:spPr>
          <a:xfrm flipH="false" flipV="false" rot="0">
            <a:off x="-705937" y="1246562"/>
            <a:ext cx="3007506" cy="1313519"/>
          </a:xfrm>
          <a:custGeom>
            <a:avLst/>
            <a:gdLst/>
            <a:ahLst/>
            <a:cxnLst/>
            <a:rect r="r" b="b" t="t" l="l"/>
            <a:pathLst>
              <a:path h="1313519" w="3007506">
                <a:moveTo>
                  <a:pt x="0" y="0"/>
                </a:moveTo>
                <a:lnTo>
                  <a:pt x="3007506" y="0"/>
                </a:lnTo>
                <a:lnTo>
                  <a:pt x="3007506" y="1313519"/>
                </a:lnTo>
                <a:lnTo>
                  <a:pt x="0" y="1313519"/>
                </a:lnTo>
                <a:lnTo>
                  <a:pt x="0" y="0"/>
                </a:lnTo>
                <a:close/>
              </a:path>
            </a:pathLst>
          </a:custGeom>
          <a:blipFill>
            <a:blip r:embed="rId5"/>
            <a:stretch>
              <a:fillRect l="0" t="0" r="0" b="0"/>
            </a:stretch>
          </a:blipFill>
        </p:spPr>
      </p:sp>
      <p:sp>
        <p:nvSpPr>
          <p:cNvPr name="Freeform 7" id="7"/>
          <p:cNvSpPr/>
          <p:nvPr/>
        </p:nvSpPr>
        <p:spPr>
          <a:xfrm flipH="false" flipV="false" rot="0">
            <a:off x="14894567" y="-2143848"/>
            <a:ext cx="4729467" cy="4047169"/>
          </a:xfrm>
          <a:custGeom>
            <a:avLst/>
            <a:gdLst/>
            <a:ahLst/>
            <a:cxnLst/>
            <a:rect r="r" b="b" t="t" l="l"/>
            <a:pathLst>
              <a:path h="4047169" w="4729467">
                <a:moveTo>
                  <a:pt x="0" y="0"/>
                </a:moveTo>
                <a:lnTo>
                  <a:pt x="4729466" y="0"/>
                </a:lnTo>
                <a:lnTo>
                  <a:pt x="4729466" y="4047170"/>
                </a:lnTo>
                <a:lnTo>
                  <a:pt x="0" y="4047170"/>
                </a:lnTo>
                <a:lnTo>
                  <a:pt x="0" y="0"/>
                </a:lnTo>
                <a:close/>
              </a:path>
            </a:pathLst>
          </a:custGeom>
          <a:blipFill>
            <a:blip r:embed="rId6"/>
            <a:stretch>
              <a:fillRect l="0" t="0" r="0" b="0"/>
            </a:stretch>
          </a:blipFill>
        </p:spPr>
      </p:sp>
      <p:sp>
        <p:nvSpPr>
          <p:cNvPr name="TextBox 8" id="8"/>
          <p:cNvSpPr txBox="true"/>
          <p:nvPr/>
        </p:nvSpPr>
        <p:spPr>
          <a:xfrm rot="0">
            <a:off x="2884884" y="1734638"/>
            <a:ext cx="12518232" cy="1523327"/>
          </a:xfrm>
          <a:prstGeom prst="rect">
            <a:avLst/>
          </a:prstGeom>
        </p:spPr>
        <p:txBody>
          <a:bodyPr anchor="t" rtlCol="false" tIns="0" lIns="0" bIns="0" rIns="0">
            <a:spAutoFit/>
          </a:bodyPr>
          <a:lstStyle/>
          <a:p>
            <a:pPr algn="ctr">
              <a:lnSpc>
                <a:spcPts val="5507"/>
              </a:lnSpc>
            </a:pPr>
            <a:r>
              <a:rPr lang="en-US" sz="7648">
                <a:solidFill>
                  <a:srgbClr val="6866E1"/>
                </a:solidFill>
                <a:latin typeface="Computer Says No"/>
              </a:rPr>
              <a:t>TOSHKENT DAVLAT IQTISODIYOT UNIVERSITETI</a:t>
            </a:r>
          </a:p>
          <a:p>
            <a:pPr algn="ctr">
              <a:lnSpc>
                <a:spcPts val="5507"/>
              </a:lnSpc>
            </a:pPr>
            <a:r>
              <a:rPr lang="en-US" sz="7648">
                <a:solidFill>
                  <a:srgbClr val="6866E1"/>
                </a:solidFill>
                <a:latin typeface="Computer Says No"/>
              </a:rPr>
              <a:t>RAQAMLI IQTISODIYOT FAKULTETI</a:t>
            </a:r>
          </a:p>
        </p:txBody>
      </p:sp>
      <p:sp>
        <p:nvSpPr>
          <p:cNvPr name="Freeform 9" id="9"/>
          <p:cNvSpPr/>
          <p:nvPr/>
        </p:nvSpPr>
        <p:spPr>
          <a:xfrm flipH="true" flipV="false" rot="0">
            <a:off x="14487264" y="5084873"/>
            <a:ext cx="4341533" cy="6363447"/>
          </a:xfrm>
          <a:custGeom>
            <a:avLst/>
            <a:gdLst/>
            <a:ahLst/>
            <a:cxnLst/>
            <a:rect r="r" b="b" t="t" l="l"/>
            <a:pathLst>
              <a:path h="6363447" w="4341533">
                <a:moveTo>
                  <a:pt x="4341534" y="0"/>
                </a:moveTo>
                <a:lnTo>
                  <a:pt x="0" y="0"/>
                </a:lnTo>
                <a:lnTo>
                  <a:pt x="0" y="6363447"/>
                </a:lnTo>
                <a:lnTo>
                  <a:pt x="4341534" y="6363447"/>
                </a:lnTo>
                <a:lnTo>
                  <a:pt x="4341534" y="0"/>
                </a:lnTo>
                <a:close/>
              </a:path>
            </a:pathLst>
          </a:custGeom>
          <a:blipFill>
            <a:blip r:embed="rId7"/>
            <a:stretch>
              <a:fillRect l="0" t="0" r="0" b="0"/>
            </a:stretch>
          </a:blipFill>
        </p:spPr>
      </p:sp>
      <p:sp>
        <p:nvSpPr>
          <p:cNvPr name="TextBox 10" id="10"/>
          <p:cNvSpPr txBox="true"/>
          <p:nvPr/>
        </p:nvSpPr>
        <p:spPr>
          <a:xfrm rot="0">
            <a:off x="250130" y="4970573"/>
            <a:ext cx="6926813" cy="677035"/>
          </a:xfrm>
          <a:prstGeom prst="rect">
            <a:avLst/>
          </a:prstGeom>
        </p:spPr>
        <p:txBody>
          <a:bodyPr anchor="t" rtlCol="false" tIns="0" lIns="0" bIns="0" rIns="0">
            <a:spAutoFit/>
          </a:bodyPr>
          <a:lstStyle/>
          <a:p>
            <a:pPr algn="ctr">
              <a:lnSpc>
                <a:spcPts val="5199"/>
              </a:lnSpc>
            </a:pPr>
            <a:r>
              <a:rPr lang="en-US" sz="3714">
                <a:solidFill>
                  <a:srgbClr val="6866E1"/>
                </a:solidFill>
                <a:latin typeface="Poppins Light"/>
              </a:rPr>
              <a:t>Fan:  Big Data</a:t>
            </a:r>
          </a:p>
        </p:txBody>
      </p:sp>
      <p:sp>
        <p:nvSpPr>
          <p:cNvPr name="TextBox 11" id="11"/>
          <p:cNvSpPr txBox="true"/>
          <p:nvPr/>
        </p:nvSpPr>
        <p:spPr>
          <a:xfrm rot="0">
            <a:off x="2083986" y="5910263"/>
            <a:ext cx="12017248" cy="686607"/>
          </a:xfrm>
          <a:prstGeom prst="rect">
            <a:avLst/>
          </a:prstGeom>
        </p:spPr>
        <p:txBody>
          <a:bodyPr anchor="t" rtlCol="false" tIns="0" lIns="0" bIns="0" rIns="0">
            <a:spAutoFit/>
          </a:bodyPr>
          <a:lstStyle/>
          <a:p>
            <a:pPr algn="ctr">
              <a:lnSpc>
                <a:spcPts val="5200"/>
              </a:lnSpc>
            </a:pPr>
            <a:r>
              <a:rPr lang="en-US" sz="3714">
                <a:solidFill>
                  <a:srgbClr val="6866E1"/>
                </a:solidFill>
                <a:latin typeface="Poppins Light"/>
              </a:rPr>
              <a:t>Mavzu:  Katta ma’lumotlar tahlili va uning asboblari</a:t>
            </a:r>
          </a:p>
        </p:txBody>
      </p:sp>
      <p:sp>
        <p:nvSpPr>
          <p:cNvPr name="TextBox 12" id="12"/>
          <p:cNvSpPr txBox="true"/>
          <p:nvPr/>
        </p:nvSpPr>
        <p:spPr>
          <a:xfrm rot="0">
            <a:off x="1255453" y="8581265"/>
            <a:ext cx="11842979" cy="677035"/>
          </a:xfrm>
          <a:prstGeom prst="rect">
            <a:avLst/>
          </a:prstGeom>
        </p:spPr>
        <p:txBody>
          <a:bodyPr anchor="t" rtlCol="false" tIns="0" lIns="0" bIns="0" rIns="0">
            <a:spAutoFit/>
          </a:bodyPr>
          <a:lstStyle/>
          <a:p>
            <a:pPr algn="ctr">
              <a:lnSpc>
                <a:spcPts val="5199"/>
              </a:lnSpc>
            </a:pPr>
            <a:r>
              <a:rPr lang="en-US" sz="3714">
                <a:solidFill>
                  <a:srgbClr val="6866E1"/>
                </a:solidFill>
                <a:latin typeface="Poppins Light"/>
              </a:rPr>
              <a:t>Bajardi:  Diyorbek Odilov va Farrux Yakubov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812227" y="701864"/>
            <a:ext cx="10206837" cy="1333995"/>
          </a:xfrm>
          <a:prstGeom prst="rect">
            <a:avLst/>
          </a:prstGeom>
        </p:spPr>
        <p:txBody>
          <a:bodyPr anchor="t" rtlCol="false" tIns="0" lIns="0" bIns="0" rIns="0">
            <a:spAutoFit/>
          </a:bodyPr>
          <a:lstStyle/>
          <a:p>
            <a:pPr marL="0" indent="0" lvl="0">
              <a:lnSpc>
                <a:spcPts val="4846"/>
              </a:lnSpc>
              <a:spcBef>
                <a:spcPct val="0"/>
              </a:spcBef>
            </a:pPr>
            <a:r>
              <a:rPr lang="en-US" sz="6731">
                <a:solidFill>
                  <a:srgbClr val="6866E1"/>
                </a:solidFill>
                <a:latin typeface="Computer Says No"/>
              </a:rPr>
              <a:t>KATTA MA'LUMOTLARNI TAHLIL QILISH UCHUN VOSITALAR</a:t>
            </a:r>
          </a:p>
        </p:txBody>
      </p:sp>
      <p:sp>
        <p:nvSpPr>
          <p:cNvPr name="TextBox 3" id="3"/>
          <p:cNvSpPr txBox="true"/>
          <p:nvPr/>
        </p:nvSpPr>
        <p:spPr>
          <a:xfrm rot="0">
            <a:off x="1552342" y="2818848"/>
            <a:ext cx="11038950" cy="7209451"/>
          </a:xfrm>
          <a:prstGeom prst="rect">
            <a:avLst/>
          </a:prstGeom>
        </p:spPr>
        <p:txBody>
          <a:bodyPr anchor="t" rtlCol="false" tIns="0" lIns="0" bIns="0" rIns="0">
            <a:spAutoFit/>
          </a:bodyPr>
          <a:lstStyle/>
          <a:p>
            <a:pPr>
              <a:lnSpc>
                <a:spcPts val="5187"/>
              </a:lnSpc>
            </a:pPr>
            <a:r>
              <a:rPr lang="en-US" sz="3201">
                <a:solidFill>
                  <a:srgbClr val="FFFFFF"/>
                </a:solidFill>
                <a:latin typeface="Poppins Light"/>
              </a:rPr>
              <a:t>Katta ma'lumotlar tahlili uchun mo'ljallangan vositalar juda ko'pdir. Relyatsion bazalar (masalan, SQL bazalari) katta ma'lumotlarni saqlash va ular ustida so'rovlar yuborish uchun tavsiya etiladi. Bunday vositalar ma'lumotlarga yozish, ma'lumotlarni qayta ishlash, va tahlil qilish imkoniyatlarini taqdim etadi. Relyatsion bo'lmagan bazalar, masalan, NoSQL bazalari, grafik ma'lumotlar bazalari, va boshqa vositalar, katta miqdordagi ma'lumotlarni to'plash va saqlashda foydalaniladi.</a:t>
            </a:r>
          </a:p>
          <a:p>
            <a:pPr>
              <a:lnSpc>
                <a:spcPts val="5187"/>
              </a:lnSpc>
            </a:pPr>
          </a:p>
        </p:txBody>
      </p:sp>
      <p:sp>
        <p:nvSpPr>
          <p:cNvPr name="Freeform 4" id="4"/>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1656248"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3"/>
            <a:stretch>
              <a:fillRect l="0" t="0" r="0" b="0"/>
            </a:stretch>
          </a:blipFill>
        </p:spPr>
      </p:sp>
      <p:sp>
        <p:nvSpPr>
          <p:cNvPr name="Freeform 7" id="7"/>
          <p:cNvSpPr/>
          <p:nvPr/>
        </p:nvSpPr>
        <p:spPr>
          <a:xfrm flipH="false" flipV="false" rot="0">
            <a:off x="13089516" y="2384973"/>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TextBox 4" id="4"/>
          <p:cNvSpPr txBox="true"/>
          <p:nvPr/>
        </p:nvSpPr>
        <p:spPr>
          <a:xfrm rot="0">
            <a:off x="3551207" y="1116901"/>
            <a:ext cx="12138460" cy="1046219"/>
          </a:xfrm>
          <a:prstGeom prst="rect">
            <a:avLst/>
          </a:prstGeom>
        </p:spPr>
        <p:txBody>
          <a:bodyPr anchor="t" rtlCol="false" tIns="0" lIns="0" bIns="0" rIns="0">
            <a:spAutoFit/>
          </a:bodyPr>
          <a:lstStyle/>
          <a:p>
            <a:pPr>
              <a:lnSpc>
                <a:spcPts val="8433"/>
              </a:lnSpc>
            </a:pPr>
            <a:r>
              <a:rPr lang="en-US" sz="5205">
                <a:solidFill>
                  <a:srgbClr val="FFFFFF"/>
                </a:solidFill>
                <a:latin typeface="Poppins Light"/>
              </a:rPr>
              <a:t>Xotirada tahliliy texnologiyalar</a:t>
            </a:r>
          </a:p>
        </p:txBody>
      </p:sp>
      <p:sp>
        <p:nvSpPr>
          <p:cNvPr name="Freeform 5" id="5"/>
          <p:cNvSpPr/>
          <p:nvPr/>
        </p:nvSpPr>
        <p:spPr>
          <a:xfrm flipH="false" flipV="false" rot="0">
            <a:off x="16483700" y="426553"/>
            <a:ext cx="1551199" cy="1204295"/>
          </a:xfrm>
          <a:custGeom>
            <a:avLst/>
            <a:gdLst/>
            <a:ahLst/>
            <a:cxnLst/>
            <a:rect r="r" b="b" t="t" l="l"/>
            <a:pathLst>
              <a:path h="1204295" w="1551199">
                <a:moveTo>
                  <a:pt x="0" y="0"/>
                </a:moveTo>
                <a:lnTo>
                  <a:pt x="1551200" y="0"/>
                </a:lnTo>
                <a:lnTo>
                  <a:pt x="1551200" y="1204294"/>
                </a:lnTo>
                <a:lnTo>
                  <a:pt x="0" y="1204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6" id="6"/>
          <p:cNvSpPr txBox="true"/>
          <p:nvPr/>
        </p:nvSpPr>
        <p:spPr>
          <a:xfrm rot="0">
            <a:off x="2858979" y="3020018"/>
            <a:ext cx="13068916" cy="5895082"/>
          </a:xfrm>
          <a:prstGeom prst="rect">
            <a:avLst/>
          </a:prstGeom>
        </p:spPr>
        <p:txBody>
          <a:bodyPr anchor="t" rtlCol="false" tIns="0" lIns="0" bIns="0" rIns="0">
            <a:spAutoFit/>
          </a:bodyPr>
          <a:lstStyle/>
          <a:p>
            <a:pPr>
              <a:lnSpc>
                <a:spcPts val="5193"/>
              </a:lnSpc>
            </a:pPr>
            <a:r>
              <a:rPr lang="en-US" sz="3205">
                <a:solidFill>
                  <a:srgbClr val="FFFFFF"/>
                </a:solidFill>
                <a:latin typeface="Poppins Light"/>
              </a:rPr>
              <a:t>Xotirada tahliliy texnologiyalar, ma'lumotlarni tahlil qilishda ishlatiladigan texnologiyalarning bir turidir. Bu texnologiyalar, ma'lumotlar tahlili uchun katta ma'lumotlarni to'plashda, saqlashda, va ishlov berishda xotirani foydalanadi. Xotirada tahliliy texnologiyalar (masalan, in-memory computing) ma'lumotlarni operativ xotirada saqlash va tahlil qilish imkoniyatlarini oshiradi. Bu usul, ma'lumotlar ustida tezroq amalga oshiriladigan tahlil jarayonlarini ta'minlaydi, shuningdek, operatsion tizimlar va tizimlarni tezlashtiradi.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3878241" y="3108780"/>
            <a:ext cx="13094293" cy="3355569"/>
          </a:xfrm>
          <a:prstGeom prst="rect">
            <a:avLst/>
          </a:prstGeom>
        </p:spPr>
        <p:txBody>
          <a:bodyPr anchor="t" rtlCol="false" tIns="0" lIns="0" bIns="0" rIns="0">
            <a:spAutoFit/>
          </a:bodyPr>
          <a:lstStyle/>
          <a:p>
            <a:pPr algn="ctr">
              <a:lnSpc>
                <a:spcPts val="13480"/>
              </a:lnSpc>
            </a:pPr>
            <a:r>
              <a:rPr lang="en-US" sz="9629">
                <a:solidFill>
                  <a:srgbClr val="FFFFFF"/>
                </a:solidFill>
                <a:latin typeface="Neue Machina Ultra-Bold"/>
              </a:rPr>
              <a:t>Etiboringiz uchun raxmat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427790"/>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474621"/>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3"/>
            <a:stretch>
              <a:fillRect l="0" t="0" r="0" b="0"/>
            </a:stretch>
          </a:blipFill>
        </p:spPr>
      </p:sp>
      <p:sp>
        <p:nvSpPr>
          <p:cNvPr name="TextBox 8" id="8"/>
          <p:cNvSpPr txBox="true"/>
          <p:nvPr/>
        </p:nvSpPr>
        <p:spPr>
          <a:xfrm rot="0">
            <a:off x="5847345" y="1833922"/>
            <a:ext cx="5353298" cy="1272995"/>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REJA:</a:t>
            </a:r>
          </a:p>
        </p:txBody>
      </p:sp>
      <p:sp>
        <p:nvSpPr>
          <p:cNvPr name="TextBox 9" id="9"/>
          <p:cNvSpPr txBox="true"/>
          <p:nvPr/>
        </p:nvSpPr>
        <p:spPr>
          <a:xfrm rot="0">
            <a:off x="3006887" y="4332540"/>
            <a:ext cx="8377868" cy="3147874"/>
          </a:xfrm>
          <a:prstGeom prst="rect">
            <a:avLst/>
          </a:prstGeom>
        </p:spPr>
        <p:txBody>
          <a:bodyPr anchor="t" rtlCol="false" tIns="0" lIns="0" bIns="0" rIns="0">
            <a:spAutoFit/>
          </a:bodyPr>
          <a:lstStyle/>
          <a:p>
            <a:pPr marL="768744" indent="-384372" lvl="1">
              <a:lnSpc>
                <a:spcPts val="4984"/>
              </a:lnSpc>
              <a:buFont typeface="Arial"/>
              <a:buChar char="•"/>
            </a:pPr>
            <a:r>
              <a:rPr lang="en-US" sz="3560">
                <a:solidFill>
                  <a:srgbClr val="FFFFFF"/>
                </a:solidFill>
                <a:latin typeface="Poppins Light"/>
              </a:rPr>
              <a:t>1.   An’anaviy tahlildan operatsiongacha.</a:t>
            </a:r>
          </a:p>
          <a:p>
            <a:pPr marL="768744" indent="-384372" lvl="1">
              <a:lnSpc>
                <a:spcPts val="4984"/>
              </a:lnSpc>
              <a:buFont typeface="Arial"/>
              <a:buChar char="•"/>
            </a:pPr>
            <a:r>
              <a:rPr lang="en-US" sz="3560">
                <a:solidFill>
                  <a:srgbClr val="FFFFFF"/>
                </a:solidFill>
                <a:latin typeface="Poppins Light"/>
              </a:rPr>
              <a:t>2.  Katta ma’lumotlarni tahlil qilish uchun vositalar.</a:t>
            </a:r>
          </a:p>
          <a:p>
            <a:pPr marL="768744" indent="-384372" lvl="1">
              <a:lnSpc>
                <a:spcPts val="4984"/>
              </a:lnSpc>
              <a:buFont typeface="Arial"/>
              <a:buChar char="•"/>
            </a:pPr>
            <a:r>
              <a:rPr lang="en-US" sz="3560">
                <a:solidFill>
                  <a:srgbClr val="FFFFFF"/>
                </a:solidFill>
                <a:latin typeface="Poppins Light"/>
              </a:rPr>
              <a:t>3.  Xotirada tahliliy texnologiyalar.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178128" y="2304777"/>
            <a:ext cx="6969114" cy="5620253"/>
          </a:xfrm>
          <a:custGeom>
            <a:avLst/>
            <a:gdLst/>
            <a:ahLst/>
            <a:cxnLst/>
            <a:rect r="r" b="b" t="t" l="l"/>
            <a:pathLst>
              <a:path h="5620253" w="6969114">
                <a:moveTo>
                  <a:pt x="0" y="0"/>
                </a:moveTo>
                <a:lnTo>
                  <a:pt x="6969114" y="0"/>
                </a:lnTo>
                <a:lnTo>
                  <a:pt x="6969114" y="5620253"/>
                </a:lnTo>
                <a:lnTo>
                  <a:pt x="0" y="5620253"/>
                </a:lnTo>
                <a:lnTo>
                  <a:pt x="0" y="0"/>
                </a:lnTo>
                <a:close/>
              </a:path>
            </a:pathLst>
          </a:custGeom>
          <a:blipFill>
            <a:blip r:embed="rId2"/>
            <a:stretch>
              <a:fillRect l="0" t="0" r="0" b="0"/>
            </a:stretch>
          </a:blipFill>
        </p:spPr>
      </p:sp>
      <p:sp>
        <p:nvSpPr>
          <p:cNvPr name="TextBox 3" id="3"/>
          <p:cNvSpPr txBox="true"/>
          <p:nvPr/>
        </p:nvSpPr>
        <p:spPr>
          <a:xfrm rot="0">
            <a:off x="1819947" y="1185465"/>
            <a:ext cx="8338931" cy="989260"/>
          </a:xfrm>
          <a:prstGeom prst="rect">
            <a:avLst/>
          </a:prstGeom>
        </p:spPr>
        <p:txBody>
          <a:bodyPr anchor="t" rtlCol="false" tIns="0" lIns="0" bIns="0" rIns="0">
            <a:spAutoFit/>
          </a:bodyPr>
          <a:lstStyle/>
          <a:p>
            <a:pPr algn="ctr" marL="0" indent="0" lvl="0">
              <a:lnSpc>
                <a:spcPts val="6622"/>
              </a:lnSpc>
              <a:spcBef>
                <a:spcPct val="0"/>
              </a:spcBef>
            </a:pPr>
            <a:r>
              <a:rPr lang="en-US" sz="9198">
                <a:solidFill>
                  <a:srgbClr val="6866E1"/>
                </a:solidFill>
                <a:latin typeface="Computer Says No"/>
              </a:rPr>
              <a:t>MAVZU HAQIDA MA’LUMOT</a:t>
            </a:r>
          </a:p>
        </p:txBody>
      </p:sp>
      <p:sp>
        <p:nvSpPr>
          <p:cNvPr name="TextBox 4" id="4"/>
          <p:cNvSpPr txBox="true"/>
          <p:nvPr/>
        </p:nvSpPr>
        <p:spPr>
          <a:xfrm rot="0">
            <a:off x="2206776" y="2710355"/>
            <a:ext cx="8306846" cy="5239051"/>
          </a:xfrm>
          <a:prstGeom prst="rect">
            <a:avLst/>
          </a:prstGeom>
        </p:spPr>
        <p:txBody>
          <a:bodyPr anchor="t" rtlCol="false" tIns="0" lIns="0" bIns="0" rIns="0">
            <a:spAutoFit/>
          </a:bodyPr>
          <a:lstStyle/>
          <a:p>
            <a:pPr>
              <a:lnSpc>
                <a:spcPts val="4183"/>
              </a:lnSpc>
            </a:pPr>
            <a:r>
              <a:rPr lang="en-US" sz="2988">
                <a:solidFill>
                  <a:srgbClr val="FFFFFF"/>
                </a:solidFill>
                <a:latin typeface="Poppins Light"/>
              </a:rPr>
              <a:t>Katta ma'lumotlar tahlili, umumiy ma'lumotlardan keng qamrovli (big data) ma'lumotlarini o'rganish, tahlil qilish, va undan ma'lumotlar, xabarlarni, va qonun hujjatlarni o'rganish, nazorat qilish, va uchragan modellarni yaratishda ishlatiladi. Buning maqsadi, ma'lumotlardan foydalanib, fikrlarini oshirish, so'rovnoma va tasavvur qilishga olib keladigan aniqlik va tushunarli fikrlar yaratishdir.</a:t>
            </a:r>
          </a:p>
        </p:txBody>
      </p:sp>
      <p:sp>
        <p:nvSpPr>
          <p:cNvPr name="AutoShape 5" id="5"/>
          <p:cNvSpPr/>
          <p:nvPr/>
        </p:nvSpPr>
        <p:spPr>
          <a:xfrm flipV="true">
            <a:off x="2206829" y="9258300"/>
            <a:ext cx="8971300" cy="9525"/>
          </a:xfrm>
          <a:prstGeom prst="line">
            <a:avLst/>
          </a:prstGeom>
          <a:ln cap="flat" w="38100">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3270674"/>
            <a:ext cx="6127638" cy="4906115"/>
          </a:xfrm>
          <a:custGeom>
            <a:avLst/>
            <a:gdLst/>
            <a:ahLst/>
            <a:cxnLst/>
            <a:rect r="r" b="b" t="t" l="l"/>
            <a:pathLst>
              <a:path h="4906115" w="6127638">
                <a:moveTo>
                  <a:pt x="0" y="0"/>
                </a:moveTo>
                <a:lnTo>
                  <a:pt x="6127638" y="0"/>
                </a:lnTo>
                <a:lnTo>
                  <a:pt x="6127638" y="4906116"/>
                </a:lnTo>
                <a:lnTo>
                  <a:pt x="0" y="4906116"/>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6407815" y="3391899"/>
            <a:ext cx="11035076" cy="3871813"/>
          </a:xfrm>
          <a:prstGeom prst="rect">
            <a:avLst/>
          </a:prstGeom>
        </p:spPr>
        <p:txBody>
          <a:bodyPr anchor="t" rtlCol="false" tIns="0" lIns="0" bIns="0" rIns="0">
            <a:spAutoFit/>
          </a:bodyPr>
          <a:lstStyle/>
          <a:p>
            <a:pPr marL="682386" indent="-341193" lvl="1">
              <a:lnSpc>
                <a:spcPts val="4424"/>
              </a:lnSpc>
              <a:buFont typeface="Arial"/>
              <a:buChar char="•"/>
            </a:pPr>
            <a:r>
              <a:rPr lang="en-US" sz="3160">
                <a:solidFill>
                  <a:srgbClr val="FFFFFF"/>
                </a:solidFill>
                <a:latin typeface="Poppins Light"/>
              </a:rPr>
              <a:t>Ma'lumotlar Tadbirlari (Data Collection).</a:t>
            </a:r>
          </a:p>
          <a:p>
            <a:pPr marL="682386" indent="-341193" lvl="1">
              <a:lnSpc>
                <a:spcPts val="4424"/>
              </a:lnSpc>
              <a:buFont typeface="Arial"/>
              <a:buChar char="•"/>
            </a:pPr>
            <a:r>
              <a:rPr lang="en-US" sz="3160">
                <a:solidFill>
                  <a:srgbClr val="FFFFFF"/>
                </a:solidFill>
                <a:latin typeface="Poppins Light"/>
              </a:rPr>
              <a:t>Ma'lumotlarni Qayta Ishlash (Data Preprocessing).</a:t>
            </a:r>
          </a:p>
          <a:p>
            <a:pPr marL="682386" indent="-341193" lvl="1">
              <a:lnSpc>
                <a:spcPts val="4424"/>
              </a:lnSpc>
              <a:buFont typeface="Arial"/>
              <a:buChar char="•"/>
            </a:pPr>
            <a:r>
              <a:rPr lang="en-US" sz="3160">
                <a:solidFill>
                  <a:srgbClr val="FFFFFF"/>
                </a:solidFill>
                <a:latin typeface="Poppins Light"/>
              </a:rPr>
              <a:t>Ma'lumotlar Tahlili (Data Analysis).</a:t>
            </a:r>
          </a:p>
          <a:p>
            <a:pPr marL="682386" indent="-341193" lvl="1">
              <a:lnSpc>
                <a:spcPts val="4424"/>
              </a:lnSpc>
              <a:buFont typeface="Arial"/>
              <a:buChar char="•"/>
            </a:pPr>
            <a:r>
              <a:rPr lang="en-US" sz="3160">
                <a:solidFill>
                  <a:srgbClr val="FFFFFF"/>
                </a:solidFill>
                <a:latin typeface="Poppins Light"/>
              </a:rPr>
              <a:t>Ma'lumotlar Visualizatsiyasi (Data Visualization).</a:t>
            </a:r>
          </a:p>
          <a:p>
            <a:pPr marL="682386" indent="-341193" lvl="1">
              <a:lnSpc>
                <a:spcPts val="4424"/>
              </a:lnSpc>
              <a:buFont typeface="Arial"/>
              <a:buChar char="•"/>
            </a:pPr>
            <a:r>
              <a:rPr lang="en-US" sz="3160">
                <a:solidFill>
                  <a:srgbClr val="FFFFFF"/>
                </a:solidFill>
                <a:latin typeface="Poppins Light"/>
              </a:rPr>
              <a:t>Ma'lumotlar Uchun Modellar Yaratish (Model Building for Data).</a:t>
            </a:r>
          </a:p>
          <a:p>
            <a:pPr marL="682386" indent="-341193" lvl="1">
              <a:lnSpc>
                <a:spcPts val="4424"/>
              </a:lnSpc>
              <a:buFont typeface="Arial"/>
              <a:buChar char="•"/>
            </a:pPr>
            <a:r>
              <a:rPr lang="en-US" sz="3160">
                <a:solidFill>
                  <a:srgbClr val="FFFFFF"/>
                </a:solidFill>
                <a:latin typeface="Poppins Light"/>
              </a:rPr>
              <a:t>Natijalarni Ekspluatatsiya (Insights Exploitation).</a:t>
            </a:r>
          </a:p>
        </p:txBody>
      </p:sp>
      <p:sp>
        <p:nvSpPr>
          <p:cNvPr name="TextBox 5" id="5"/>
          <p:cNvSpPr txBox="true"/>
          <p:nvPr/>
        </p:nvSpPr>
        <p:spPr>
          <a:xfrm rot="0">
            <a:off x="2705248" y="895350"/>
            <a:ext cx="11035076" cy="1636760"/>
          </a:xfrm>
          <a:prstGeom prst="rect">
            <a:avLst/>
          </a:prstGeom>
        </p:spPr>
        <p:txBody>
          <a:bodyPr anchor="t" rtlCol="false" tIns="0" lIns="0" bIns="0" rIns="0">
            <a:spAutoFit/>
          </a:bodyPr>
          <a:lstStyle/>
          <a:p>
            <a:pPr marL="984638" indent="-492319" lvl="1">
              <a:lnSpc>
                <a:spcPts val="6384"/>
              </a:lnSpc>
              <a:buFont typeface="Arial"/>
              <a:buChar char="•"/>
            </a:pPr>
            <a:r>
              <a:rPr lang="en-US" sz="4560">
                <a:solidFill>
                  <a:srgbClr val="FFFFFF"/>
                </a:solidFill>
                <a:latin typeface="Poppins Light"/>
              </a:rPr>
              <a:t>Katta ma'lumotlar tahlili, bir necha asboblar orqali bajariladi: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19475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742828" y="1896095"/>
            <a:ext cx="10469841" cy="3247405"/>
          </a:xfrm>
          <a:prstGeom prst="rect">
            <a:avLst/>
          </a:prstGeom>
        </p:spPr>
        <p:txBody>
          <a:bodyPr anchor="t" rtlCol="false" tIns="0" lIns="0" bIns="0" rIns="0">
            <a:spAutoFit/>
          </a:bodyPr>
          <a:lstStyle/>
          <a:p>
            <a:pPr marL="579007" indent="-289503" lvl="1">
              <a:lnSpc>
                <a:spcPts val="4344"/>
              </a:lnSpc>
              <a:buFont typeface="Arial"/>
              <a:buChar char="•"/>
            </a:pPr>
            <a:r>
              <a:rPr lang="en-US" sz="2681">
                <a:solidFill>
                  <a:srgbClr val="FFFFFF"/>
                </a:solidFill>
                <a:latin typeface="Poppins Light"/>
              </a:rPr>
              <a:t>Ma'lumotlar Tadbirlari (Data Collection): Bu, ma'lumotlarni to'plash va saqlash jarayonidir. Bu, avtomatlashtirilgan dasturlar, sensorlar, ma'lumotlarni olish uchun veb-saytlar, ijtimoiy tarmoqlar, va boshqa vositalar orqali amalga oshirilishi mumkin.</a:t>
            </a:r>
          </a:p>
          <a:p>
            <a:pPr>
              <a:lnSpc>
                <a:spcPts val="4344"/>
              </a:lnSpc>
            </a:pPr>
          </a:p>
        </p:txBody>
      </p:sp>
      <p:sp>
        <p:nvSpPr>
          <p:cNvPr name="TextBox 7" id="7"/>
          <p:cNvSpPr txBox="true"/>
          <p:nvPr/>
        </p:nvSpPr>
        <p:spPr>
          <a:xfrm rot="0">
            <a:off x="4742828" y="5586961"/>
            <a:ext cx="10469841" cy="3119835"/>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Ma'lumotlarni Qayta Ishlash (Data Preprocessing): Bu, to'plangan ma'lumotlarni tozalash, bo'shliqlarni to'ldirish, vaqtincha moslashuvni o'z ichiga oladi. Bu, ma'lumotlar bazasining sifatini oshirishda yordam beradi va ma'lumotlar tahlili jarayonida noiz va yovuzlikni kamaytiradi.</a:t>
            </a:r>
          </a:p>
          <a:p>
            <a:pPr>
              <a:lnSpc>
                <a:spcPts val="4182"/>
              </a:lnSpc>
            </a:pPr>
          </a:p>
        </p:txBody>
      </p:sp>
      <p:sp>
        <p:nvSpPr>
          <p:cNvPr name="AutoShape 8" id="8"/>
          <p:cNvSpPr/>
          <p:nvPr/>
        </p:nvSpPr>
        <p:spPr>
          <a:xfrm>
            <a:off x="5111067" y="5124450"/>
            <a:ext cx="11145362"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2702281"/>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2997356"/>
            <a:ext cx="1420551" cy="1260567"/>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1" id="11"/>
          <p:cNvSpPr/>
          <p:nvPr/>
        </p:nvSpPr>
        <p:spPr>
          <a:xfrm flipH="false" flipV="false" rot="0">
            <a:off x="2525894" y="6274608"/>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2498" y="6569667"/>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3" id="1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19475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742828" y="1896095"/>
            <a:ext cx="10469841" cy="3247405"/>
          </a:xfrm>
          <a:prstGeom prst="rect">
            <a:avLst/>
          </a:prstGeom>
        </p:spPr>
        <p:txBody>
          <a:bodyPr anchor="t" rtlCol="false" tIns="0" lIns="0" bIns="0" rIns="0">
            <a:spAutoFit/>
          </a:bodyPr>
          <a:lstStyle/>
          <a:p>
            <a:pPr marL="579007" indent="-289503" lvl="1">
              <a:lnSpc>
                <a:spcPts val="4344"/>
              </a:lnSpc>
              <a:buFont typeface="Arial"/>
              <a:buChar char="•"/>
            </a:pPr>
            <a:r>
              <a:rPr lang="en-US" sz="2681">
                <a:solidFill>
                  <a:srgbClr val="FFFFFF"/>
                </a:solidFill>
                <a:latin typeface="Poppins Light"/>
              </a:rPr>
              <a:t>Ma'lumotlar Tahlili (Data Analysis): Bu, ma'lumotlar ustida statistik tahlilni o'z ichiga oladi. Bu, ma'lumotlardagi belgilangan o'lchovlarga qarab, modellar yaratish, masalan, regressiya analizi, klassifikatsiya, tahlili va boshqa tahlillar qilishni o'z ichiga oladi.</a:t>
            </a:r>
          </a:p>
          <a:p>
            <a:pPr>
              <a:lnSpc>
                <a:spcPts val="4344"/>
              </a:lnSpc>
            </a:pPr>
          </a:p>
        </p:txBody>
      </p:sp>
      <p:sp>
        <p:nvSpPr>
          <p:cNvPr name="TextBox 7" id="7"/>
          <p:cNvSpPr txBox="true"/>
          <p:nvPr/>
        </p:nvSpPr>
        <p:spPr>
          <a:xfrm rot="0">
            <a:off x="4742828" y="5586961"/>
            <a:ext cx="10469841" cy="2595960"/>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Ma'lumotlar Visualizatsiyasi (Data Visualization): Bu, ma'lumotlarni grafik, ko'rsatma, xarita, va boshqa vizual vositalar orqali ifodalashdir. Bu, ma'lumotlar bo'limlarini yashirish va tushunarli bo'lishga yordam beradi.</a:t>
            </a:r>
          </a:p>
          <a:p>
            <a:pPr>
              <a:lnSpc>
                <a:spcPts val="4182"/>
              </a:lnSpc>
            </a:pPr>
          </a:p>
        </p:txBody>
      </p:sp>
      <p:sp>
        <p:nvSpPr>
          <p:cNvPr name="AutoShape 8" id="8"/>
          <p:cNvSpPr/>
          <p:nvPr/>
        </p:nvSpPr>
        <p:spPr>
          <a:xfrm>
            <a:off x="5111067" y="5124450"/>
            <a:ext cx="11145362"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2702281"/>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2997356"/>
            <a:ext cx="1420551" cy="1260567"/>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03</a:t>
            </a:r>
          </a:p>
        </p:txBody>
      </p:sp>
      <p:sp>
        <p:nvSpPr>
          <p:cNvPr name="Freeform 11" id="11"/>
          <p:cNvSpPr/>
          <p:nvPr/>
        </p:nvSpPr>
        <p:spPr>
          <a:xfrm flipH="false" flipV="false" rot="0">
            <a:off x="2525894" y="6274608"/>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2498" y="6569667"/>
            <a:ext cx="1420551" cy="1260567"/>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04</a:t>
            </a:r>
          </a:p>
        </p:txBody>
      </p:sp>
      <p:sp>
        <p:nvSpPr>
          <p:cNvPr name="Freeform 13" id="1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19475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742828" y="1877045"/>
            <a:ext cx="10469841" cy="3247405"/>
          </a:xfrm>
          <a:prstGeom prst="rect">
            <a:avLst/>
          </a:prstGeom>
        </p:spPr>
        <p:txBody>
          <a:bodyPr anchor="t" rtlCol="false" tIns="0" lIns="0" bIns="0" rIns="0">
            <a:spAutoFit/>
          </a:bodyPr>
          <a:lstStyle/>
          <a:p>
            <a:pPr marL="579007" indent="-289503" lvl="1">
              <a:lnSpc>
                <a:spcPts val="4344"/>
              </a:lnSpc>
              <a:buFont typeface="Arial"/>
              <a:buChar char="•"/>
            </a:pPr>
            <a:r>
              <a:rPr lang="en-US" sz="2681">
                <a:solidFill>
                  <a:srgbClr val="FFFFFF"/>
                </a:solidFill>
                <a:latin typeface="Poppins Light"/>
              </a:rPr>
              <a:t>Ma'lumotlar Uchun Modellar Yaratish (Model Building for Data): Bu, ma'lumotlar ustida modellar yaratish va ularga sinovdan o'tkazish jarayonidir. Bu, ma'lumotlar tahlili natijalarini o'rganishda va istiqbollarda model qo'llanilishi bilan bog'liqdir.</a:t>
            </a:r>
          </a:p>
          <a:p>
            <a:pPr>
              <a:lnSpc>
                <a:spcPts val="4344"/>
              </a:lnSpc>
            </a:pPr>
          </a:p>
        </p:txBody>
      </p:sp>
      <p:sp>
        <p:nvSpPr>
          <p:cNvPr name="TextBox 7" id="7"/>
          <p:cNvSpPr txBox="true"/>
          <p:nvPr/>
        </p:nvSpPr>
        <p:spPr>
          <a:xfrm rot="0">
            <a:off x="4742828" y="5586961"/>
            <a:ext cx="10469841" cy="3119835"/>
          </a:xfrm>
          <a:prstGeom prst="rect">
            <a:avLst/>
          </a:prstGeom>
        </p:spPr>
        <p:txBody>
          <a:bodyPr anchor="t" rtlCol="false" tIns="0" lIns="0" bIns="0" rIns="0">
            <a:spAutoFit/>
          </a:bodyPr>
          <a:lstStyle/>
          <a:p>
            <a:pPr marL="557417" indent="-278709" lvl="1">
              <a:lnSpc>
                <a:spcPts val="4182"/>
              </a:lnSpc>
              <a:buFont typeface="Arial"/>
              <a:buChar char="•"/>
            </a:pPr>
            <a:r>
              <a:rPr lang="en-US" sz="2581">
                <a:solidFill>
                  <a:srgbClr val="FFFFFF"/>
                </a:solidFill>
                <a:latin typeface="Poppins Light"/>
              </a:rPr>
              <a:t>Natijalarni Ekspluatatsiya (Insights Exploitation): Bu, tahlil natijalaridan chiqqan ma'lumotlar bilan amalga oshiriladigan harakatlar. Bu, stratejik va taktik maqsadlarga muvofiq, ma'lumotlar asosida qabul qilingan qarorlar olishda yordam beradi.</a:t>
            </a:r>
          </a:p>
          <a:p>
            <a:pPr>
              <a:lnSpc>
                <a:spcPts val="4182"/>
              </a:lnSpc>
            </a:pPr>
          </a:p>
        </p:txBody>
      </p:sp>
      <p:sp>
        <p:nvSpPr>
          <p:cNvPr name="AutoShape 8" id="8"/>
          <p:cNvSpPr/>
          <p:nvPr/>
        </p:nvSpPr>
        <p:spPr>
          <a:xfrm>
            <a:off x="5111067" y="5124450"/>
            <a:ext cx="11145362"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2702281"/>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2997356"/>
            <a:ext cx="1420551" cy="1260567"/>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05</a:t>
            </a:r>
          </a:p>
        </p:txBody>
      </p:sp>
      <p:sp>
        <p:nvSpPr>
          <p:cNvPr name="Freeform 11" id="11"/>
          <p:cNvSpPr/>
          <p:nvPr/>
        </p:nvSpPr>
        <p:spPr>
          <a:xfrm flipH="false" flipV="false" rot="0">
            <a:off x="2525894" y="6274608"/>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2498" y="6569667"/>
            <a:ext cx="1420551" cy="1260567"/>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06</a:t>
            </a:r>
          </a:p>
        </p:txBody>
      </p:sp>
      <p:sp>
        <p:nvSpPr>
          <p:cNvPr name="Freeform 13" id="13"/>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778899" y="1223335"/>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911430" y="1306254"/>
            <a:ext cx="8232570" cy="7483993"/>
          </a:xfrm>
          <a:prstGeom prst="rect">
            <a:avLst/>
          </a:prstGeom>
        </p:spPr>
        <p:txBody>
          <a:bodyPr anchor="t" rtlCol="false" tIns="0" lIns="0" bIns="0" rIns="0">
            <a:spAutoFit/>
          </a:bodyPr>
          <a:lstStyle/>
          <a:p>
            <a:pPr marL="798981" indent="-399491" lvl="1">
              <a:lnSpc>
                <a:spcPts val="5995"/>
              </a:lnSpc>
              <a:buFont typeface="Arial"/>
              <a:buChar char="•"/>
            </a:pPr>
            <a:r>
              <a:rPr lang="en-US" sz="3700">
                <a:solidFill>
                  <a:srgbClr val="FFFFFF"/>
                </a:solidFill>
                <a:latin typeface="Poppins Light"/>
              </a:rPr>
              <a:t>Katta ma'lumotlar tahlili, turli sohalar uchun o'zgaruvchan bo'lgan yuzlablab yordamchi texnologiyalar va usullar bilan bajarilishi mumkin. Bu, marketing, tibbiyot, siyosat, ijtimoiy mediya, va boshqa sohalar uchun amaliyotga olish imkoniyatlarini kengaytiradi.</a:t>
            </a:r>
          </a:p>
          <a:p>
            <a:pPr>
              <a:lnSpc>
                <a:spcPts val="599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675629" y="1144429"/>
            <a:ext cx="14208105" cy="1013559"/>
          </a:xfrm>
          <a:prstGeom prst="rect">
            <a:avLst/>
          </a:prstGeom>
        </p:spPr>
        <p:txBody>
          <a:bodyPr anchor="t" rtlCol="false" tIns="0" lIns="0" bIns="0" rIns="0">
            <a:spAutoFit/>
          </a:bodyPr>
          <a:lstStyle/>
          <a:p>
            <a:pPr algn="just" marL="0" indent="0" lvl="0">
              <a:lnSpc>
                <a:spcPts val="6796"/>
              </a:lnSpc>
              <a:spcBef>
                <a:spcPct val="0"/>
              </a:spcBef>
            </a:pPr>
            <a:r>
              <a:rPr lang="en-US" sz="9439">
                <a:solidFill>
                  <a:srgbClr val="6866E1"/>
                </a:solidFill>
                <a:latin typeface="Computer Says No"/>
              </a:rPr>
              <a:t>AN’ANAVIY TAHLILDAN OPERATSIONGACHA</a:t>
            </a:r>
          </a:p>
        </p:txBody>
      </p:sp>
      <p:sp>
        <p:nvSpPr>
          <p:cNvPr name="TextBox 3" id="3"/>
          <p:cNvSpPr txBox="true"/>
          <p:nvPr/>
        </p:nvSpPr>
        <p:spPr>
          <a:xfrm rot="0">
            <a:off x="1356490" y="2647441"/>
            <a:ext cx="10355815" cy="6320125"/>
          </a:xfrm>
          <a:prstGeom prst="rect">
            <a:avLst/>
          </a:prstGeom>
        </p:spPr>
        <p:txBody>
          <a:bodyPr anchor="t" rtlCol="false" tIns="0" lIns="0" bIns="0" rIns="0">
            <a:spAutoFit/>
          </a:bodyPr>
          <a:lstStyle/>
          <a:p>
            <a:pPr>
              <a:lnSpc>
                <a:spcPts val="5591"/>
              </a:lnSpc>
            </a:pPr>
            <a:r>
              <a:rPr lang="en-US" sz="3451">
                <a:solidFill>
                  <a:srgbClr val="FFFFFF"/>
                </a:solidFill>
                <a:latin typeface="Poppins Light"/>
              </a:rPr>
              <a:t>An’anaviy tahlil, odatda, kichik ma'lumotlar tahlili uchun qo'llaniladigan tahlil usuli. Bu, ma'lumotlar ustida oddiy statistik tahlil, grafiklar, tabelalar, va boshqa asosiy qo'llanmalarni o'z ichiga oladi. Operatsiongacha, boshqacha, odatda, tahlil natijalari yuzaga chiqgandan keyin ishlatiladi va amaliyot jarayonlarini yo'qotish va mustaqil ravishda faoliyat ko'rsatishga yordam beradi.</a:t>
            </a:r>
          </a:p>
        </p:txBody>
      </p:sp>
      <p:sp>
        <p:nvSpPr>
          <p:cNvPr name="Freeform 4" id="4"/>
          <p:cNvSpPr/>
          <p:nvPr/>
        </p:nvSpPr>
        <p:spPr>
          <a:xfrm flipH="false" flipV="false" rot="0">
            <a:off x="15329044" y="-2095051"/>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Freeform 5" id="5"/>
          <p:cNvSpPr/>
          <p:nvPr/>
        </p:nvSpPr>
        <p:spPr>
          <a:xfrm flipH="true" flipV="false" rot="0">
            <a:off x="12677651" y="2423936"/>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DAGCq5F5gDk</dc:identifier>
  <dcterms:modified xsi:type="dcterms:W3CDTF">2011-08-01T06:04:30Z</dcterms:modified>
  <cp:revision>1</cp:revision>
  <dc:title>artificial intelligence</dc:title>
</cp:coreProperties>
</file>